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1" r:id="rId1"/>
  </p:sldMasterIdLst>
  <p:notesMasterIdLst>
    <p:notesMasterId r:id="rId40"/>
  </p:notesMasterIdLst>
  <p:sldIdLst>
    <p:sldId id="287" r:id="rId2"/>
    <p:sldId id="295" r:id="rId3"/>
    <p:sldId id="293" r:id="rId4"/>
    <p:sldId id="294" r:id="rId5"/>
    <p:sldId id="288" r:id="rId6"/>
    <p:sldId id="296" r:id="rId7"/>
    <p:sldId id="297" r:id="rId8"/>
    <p:sldId id="301" r:id="rId9"/>
    <p:sldId id="292" r:id="rId10"/>
    <p:sldId id="302" r:id="rId11"/>
    <p:sldId id="290" r:id="rId12"/>
    <p:sldId id="291" r:id="rId13"/>
    <p:sldId id="299" r:id="rId14"/>
    <p:sldId id="289" r:id="rId15"/>
    <p:sldId id="303" r:id="rId16"/>
    <p:sldId id="310" r:id="rId17"/>
    <p:sldId id="304" r:id="rId18"/>
    <p:sldId id="305" r:id="rId19"/>
    <p:sldId id="298" r:id="rId20"/>
    <p:sldId id="306" r:id="rId21"/>
    <p:sldId id="307" r:id="rId22"/>
    <p:sldId id="300" r:id="rId23"/>
    <p:sldId id="308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86" r:id="rId32"/>
    <p:sldId id="285" r:id="rId33"/>
    <p:sldId id="284" r:id="rId34"/>
    <p:sldId id="309" r:id="rId35"/>
    <p:sldId id="263" r:id="rId36"/>
    <p:sldId id="264" r:id="rId37"/>
    <p:sldId id="265" r:id="rId38"/>
    <p:sldId id="268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svg"/><Relationship Id="rId1" Type="http://schemas.openxmlformats.org/officeDocument/2006/relationships/image" Target="../media/image51.png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svg"/><Relationship Id="rId1" Type="http://schemas.openxmlformats.org/officeDocument/2006/relationships/image" Target="../media/image51.png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9B774E-491A-4E4F-ACB6-7AC1BC8DC2E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D1A1AB7-190E-4485-9C83-1924BE73C9A7}">
      <dgm:prSet/>
      <dgm:spPr/>
      <dgm:t>
        <a:bodyPr/>
        <a:lstStyle/>
        <a:p>
          <a:r>
            <a:rPr lang="en-US"/>
            <a:t>1 Food &amp; Drink</a:t>
          </a:r>
        </a:p>
      </dgm:t>
    </dgm:pt>
    <dgm:pt modelId="{D62CDA49-2B67-4A29-A416-04B85EF6A629}" type="parTrans" cxnId="{0F4FB526-31B0-4F3A-8FFD-FC6140FC8B18}">
      <dgm:prSet/>
      <dgm:spPr/>
      <dgm:t>
        <a:bodyPr/>
        <a:lstStyle/>
        <a:p>
          <a:endParaRPr lang="en-US"/>
        </a:p>
      </dgm:t>
    </dgm:pt>
    <dgm:pt modelId="{73C42AAC-5454-48F7-9678-8BCF5ECFC728}" type="sibTrans" cxnId="{0F4FB526-31B0-4F3A-8FFD-FC6140FC8B18}">
      <dgm:prSet/>
      <dgm:spPr/>
      <dgm:t>
        <a:bodyPr/>
        <a:lstStyle/>
        <a:p>
          <a:endParaRPr lang="en-US"/>
        </a:p>
      </dgm:t>
    </dgm:pt>
    <dgm:pt modelId="{31CEE9EC-52CB-4A39-9663-508C9BEC0E59}">
      <dgm:prSet/>
      <dgm:spPr/>
      <dgm:t>
        <a:bodyPr/>
        <a:lstStyle/>
        <a:p>
          <a:r>
            <a:rPr lang="en-US"/>
            <a:t>2 Finance</a:t>
          </a:r>
        </a:p>
      </dgm:t>
    </dgm:pt>
    <dgm:pt modelId="{54B34AC0-A2A0-4FCC-9688-6B82A2252F26}" type="parTrans" cxnId="{1F70C39C-8292-47C7-BF33-AF6589F7E2D4}">
      <dgm:prSet/>
      <dgm:spPr/>
      <dgm:t>
        <a:bodyPr/>
        <a:lstStyle/>
        <a:p>
          <a:endParaRPr lang="en-US"/>
        </a:p>
      </dgm:t>
    </dgm:pt>
    <dgm:pt modelId="{397D93BA-7EE0-4FA9-8CD7-78169D722B61}" type="sibTrans" cxnId="{1F70C39C-8292-47C7-BF33-AF6589F7E2D4}">
      <dgm:prSet/>
      <dgm:spPr/>
      <dgm:t>
        <a:bodyPr/>
        <a:lstStyle/>
        <a:p>
          <a:endParaRPr lang="en-US"/>
        </a:p>
      </dgm:t>
    </dgm:pt>
    <dgm:pt modelId="{4F1A7A3F-CB44-416E-A343-918B50406E1A}">
      <dgm:prSet/>
      <dgm:spPr/>
      <dgm:t>
        <a:bodyPr/>
        <a:lstStyle/>
        <a:p>
          <a:r>
            <a:rPr lang="en-US"/>
            <a:t>3 Shopping</a:t>
          </a:r>
        </a:p>
      </dgm:t>
    </dgm:pt>
    <dgm:pt modelId="{60FE2727-63C8-451F-B1CD-C99E9ADF0C08}" type="parTrans" cxnId="{CF3D454F-B654-4624-BAB7-C81786379086}">
      <dgm:prSet/>
      <dgm:spPr/>
      <dgm:t>
        <a:bodyPr/>
        <a:lstStyle/>
        <a:p>
          <a:endParaRPr lang="en-US"/>
        </a:p>
      </dgm:t>
    </dgm:pt>
    <dgm:pt modelId="{CA45B2C8-075C-4E57-8B1A-798BEE3CD6C0}" type="sibTrans" cxnId="{CF3D454F-B654-4624-BAB7-C81786379086}">
      <dgm:prSet/>
      <dgm:spPr/>
      <dgm:t>
        <a:bodyPr/>
        <a:lstStyle/>
        <a:p>
          <a:endParaRPr lang="en-US"/>
        </a:p>
      </dgm:t>
    </dgm:pt>
    <dgm:pt modelId="{E6CBF28B-BA5D-43EF-8C3E-B4EEA7D961E4}" type="pres">
      <dgm:prSet presAssocID="{339B774E-491A-4E4F-ACB6-7AC1BC8DC2E4}" presName="root" presStyleCnt="0">
        <dgm:presLayoutVars>
          <dgm:dir/>
          <dgm:resizeHandles val="exact"/>
        </dgm:presLayoutVars>
      </dgm:prSet>
      <dgm:spPr/>
    </dgm:pt>
    <dgm:pt modelId="{C24C061D-2282-4CAB-A72D-82C425576F00}" type="pres">
      <dgm:prSet presAssocID="{BD1A1AB7-190E-4485-9C83-1924BE73C9A7}" presName="compNode" presStyleCnt="0"/>
      <dgm:spPr/>
    </dgm:pt>
    <dgm:pt modelId="{1F912C6A-3EA7-4546-A093-D1E1CA1358A1}" type="pres">
      <dgm:prSet presAssocID="{BD1A1AB7-190E-4485-9C83-1924BE73C9A7}" presName="bgRect" presStyleLbl="bgShp" presStyleIdx="0" presStyleCnt="3"/>
      <dgm:spPr/>
    </dgm:pt>
    <dgm:pt modelId="{2DD584AE-F913-4C40-93C4-BA676D79E960}" type="pres">
      <dgm:prSet presAssocID="{BD1A1AB7-190E-4485-9C83-1924BE73C9A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rger and Drink"/>
        </a:ext>
      </dgm:extLst>
    </dgm:pt>
    <dgm:pt modelId="{4AF6E9A6-7735-4E53-BA90-338F70317601}" type="pres">
      <dgm:prSet presAssocID="{BD1A1AB7-190E-4485-9C83-1924BE73C9A7}" presName="spaceRect" presStyleCnt="0"/>
      <dgm:spPr/>
    </dgm:pt>
    <dgm:pt modelId="{FE5CF421-412A-4673-9708-E17C3297B7F1}" type="pres">
      <dgm:prSet presAssocID="{BD1A1AB7-190E-4485-9C83-1924BE73C9A7}" presName="parTx" presStyleLbl="revTx" presStyleIdx="0" presStyleCnt="3">
        <dgm:presLayoutVars>
          <dgm:chMax val="0"/>
          <dgm:chPref val="0"/>
        </dgm:presLayoutVars>
      </dgm:prSet>
      <dgm:spPr/>
    </dgm:pt>
    <dgm:pt modelId="{93863887-BA30-433F-9FB1-953B196BF5CE}" type="pres">
      <dgm:prSet presAssocID="{73C42AAC-5454-48F7-9678-8BCF5ECFC728}" presName="sibTrans" presStyleCnt="0"/>
      <dgm:spPr/>
    </dgm:pt>
    <dgm:pt modelId="{2468B0EB-C4B5-47B7-9960-693AC4E2ABEC}" type="pres">
      <dgm:prSet presAssocID="{31CEE9EC-52CB-4A39-9663-508C9BEC0E59}" presName="compNode" presStyleCnt="0"/>
      <dgm:spPr/>
    </dgm:pt>
    <dgm:pt modelId="{CFFCFE6F-BB71-40A8-8F13-D0DD9D25418F}" type="pres">
      <dgm:prSet presAssocID="{31CEE9EC-52CB-4A39-9663-508C9BEC0E59}" presName="bgRect" presStyleLbl="bgShp" presStyleIdx="1" presStyleCnt="3"/>
      <dgm:spPr/>
    </dgm:pt>
    <dgm:pt modelId="{EEA1788E-5D87-440D-BFD3-00C3F64E884F}" type="pres">
      <dgm:prSet presAssocID="{31CEE9EC-52CB-4A39-9663-508C9BEC0E5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2A00F460-03F8-4396-9ABC-B9382706F4FE}" type="pres">
      <dgm:prSet presAssocID="{31CEE9EC-52CB-4A39-9663-508C9BEC0E59}" presName="spaceRect" presStyleCnt="0"/>
      <dgm:spPr/>
    </dgm:pt>
    <dgm:pt modelId="{686158FA-A61F-4DE7-A2E7-D7A93649335C}" type="pres">
      <dgm:prSet presAssocID="{31CEE9EC-52CB-4A39-9663-508C9BEC0E59}" presName="parTx" presStyleLbl="revTx" presStyleIdx="1" presStyleCnt="3">
        <dgm:presLayoutVars>
          <dgm:chMax val="0"/>
          <dgm:chPref val="0"/>
        </dgm:presLayoutVars>
      </dgm:prSet>
      <dgm:spPr/>
    </dgm:pt>
    <dgm:pt modelId="{906958E6-F64E-427C-8E27-861C35027C0F}" type="pres">
      <dgm:prSet presAssocID="{397D93BA-7EE0-4FA9-8CD7-78169D722B61}" presName="sibTrans" presStyleCnt="0"/>
      <dgm:spPr/>
    </dgm:pt>
    <dgm:pt modelId="{6B731A19-8B4D-41BA-8069-F0F1628C3225}" type="pres">
      <dgm:prSet presAssocID="{4F1A7A3F-CB44-416E-A343-918B50406E1A}" presName="compNode" presStyleCnt="0"/>
      <dgm:spPr/>
    </dgm:pt>
    <dgm:pt modelId="{A20CA6EA-D4E8-4829-95EC-E88799BCA0F8}" type="pres">
      <dgm:prSet presAssocID="{4F1A7A3F-CB44-416E-A343-918B50406E1A}" presName="bgRect" presStyleLbl="bgShp" presStyleIdx="2" presStyleCnt="3"/>
      <dgm:spPr/>
    </dgm:pt>
    <dgm:pt modelId="{45D6A502-50E8-4B2E-BB81-FE9E5B87E298}" type="pres">
      <dgm:prSet presAssocID="{4F1A7A3F-CB44-416E-A343-918B50406E1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DA61C3A4-25B7-4D6E-B49B-7D280F03F9A7}" type="pres">
      <dgm:prSet presAssocID="{4F1A7A3F-CB44-416E-A343-918B50406E1A}" presName="spaceRect" presStyleCnt="0"/>
      <dgm:spPr/>
    </dgm:pt>
    <dgm:pt modelId="{F997DFCC-5AE5-4AE2-9B41-88F6164E7CD6}" type="pres">
      <dgm:prSet presAssocID="{4F1A7A3F-CB44-416E-A343-918B50406E1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B0B7A17-B098-473A-BC6E-0CCB465EB5DA}" type="presOf" srcId="{4F1A7A3F-CB44-416E-A343-918B50406E1A}" destId="{F997DFCC-5AE5-4AE2-9B41-88F6164E7CD6}" srcOrd="0" destOrd="0" presId="urn:microsoft.com/office/officeart/2018/2/layout/IconVerticalSolidList"/>
    <dgm:cxn modelId="{0F4FB526-31B0-4F3A-8FFD-FC6140FC8B18}" srcId="{339B774E-491A-4E4F-ACB6-7AC1BC8DC2E4}" destId="{BD1A1AB7-190E-4485-9C83-1924BE73C9A7}" srcOrd="0" destOrd="0" parTransId="{D62CDA49-2B67-4A29-A416-04B85EF6A629}" sibTransId="{73C42AAC-5454-48F7-9678-8BCF5ECFC728}"/>
    <dgm:cxn modelId="{0214DE2A-0828-4EE2-B52D-D396D06DE39A}" type="presOf" srcId="{31CEE9EC-52CB-4A39-9663-508C9BEC0E59}" destId="{686158FA-A61F-4DE7-A2E7-D7A93649335C}" srcOrd="0" destOrd="0" presId="urn:microsoft.com/office/officeart/2018/2/layout/IconVerticalSolidList"/>
    <dgm:cxn modelId="{CF3D454F-B654-4624-BAB7-C81786379086}" srcId="{339B774E-491A-4E4F-ACB6-7AC1BC8DC2E4}" destId="{4F1A7A3F-CB44-416E-A343-918B50406E1A}" srcOrd="2" destOrd="0" parTransId="{60FE2727-63C8-451F-B1CD-C99E9ADF0C08}" sibTransId="{CA45B2C8-075C-4E57-8B1A-798BEE3CD6C0}"/>
    <dgm:cxn modelId="{93BF6154-8502-4E18-90C6-38C8D6C4019B}" type="presOf" srcId="{BD1A1AB7-190E-4485-9C83-1924BE73C9A7}" destId="{FE5CF421-412A-4673-9708-E17C3297B7F1}" srcOrd="0" destOrd="0" presId="urn:microsoft.com/office/officeart/2018/2/layout/IconVerticalSolidList"/>
    <dgm:cxn modelId="{94425667-A96B-4E11-9EC7-48A966AE5CA0}" type="presOf" srcId="{339B774E-491A-4E4F-ACB6-7AC1BC8DC2E4}" destId="{E6CBF28B-BA5D-43EF-8C3E-B4EEA7D961E4}" srcOrd="0" destOrd="0" presId="urn:microsoft.com/office/officeart/2018/2/layout/IconVerticalSolidList"/>
    <dgm:cxn modelId="{1F70C39C-8292-47C7-BF33-AF6589F7E2D4}" srcId="{339B774E-491A-4E4F-ACB6-7AC1BC8DC2E4}" destId="{31CEE9EC-52CB-4A39-9663-508C9BEC0E59}" srcOrd="1" destOrd="0" parTransId="{54B34AC0-A2A0-4FCC-9688-6B82A2252F26}" sibTransId="{397D93BA-7EE0-4FA9-8CD7-78169D722B61}"/>
    <dgm:cxn modelId="{34286879-867A-43F8-8798-42971AF40BC0}" type="presParOf" srcId="{E6CBF28B-BA5D-43EF-8C3E-B4EEA7D961E4}" destId="{C24C061D-2282-4CAB-A72D-82C425576F00}" srcOrd="0" destOrd="0" presId="urn:microsoft.com/office/officeart/2018/2/layout/IconVerticalSolidList"/>
    <dgm:cxn modelId="{1D75A6B8-6785-421F-B739-A612C013843C}" type="presParOf" srcId="{C24C061D-2282-4CAB-A72D-82C425576F00}" destId="{1F912C6A-3EA7-4546-A093-D1E1CA1358A1}" srcOrd="0" destOrd="0" presId="urn:microsoft.com/office/officeart/2018/2/layout/IconVerticalSolidList"/>
    <dgm:cxn modelId="{31CED073-9920-489C-B70A-1E33A4D22718}" type="presParOf" srcId="{C24C061D-2282-4CAB-A72D-82C425576F00}" destId="{2DD584AE-F913-4C40-93C4-BA676D79E960}" srcOrd="1" destOrd="0" presId="urn:microsoft.com/office/officeart/2018/2/layout/IconVerticalSolidList"/>
    <dgm:cxn modelId="{A9E9CD78-44F7-4A70-86D4-39CC356DBBC1}" type="presParOf" srcId="{C24C061D-2282-4CAB-A72D-82C425576F00}" destId="{4AF6E9A6-7735-4E53-BA90-338F70317601}" srcOrd="2" destOrd="0" presId="urn:microsoft.com/office/officeart/2018/2/layout/IconVerticalSolidList"/>
    <dgm:cxn modelId="{91BF9B44-E2D3-4DEF-BF5C-A54C12895C24}" type="presParOf" srcId="{C24C061D-2282-4CAB-A72D-82C425576F00}" destId="{FE5CF421-412A-4673-9708-E17C3297B7F1}" srcOrd="3" destOrd="0" presId="urn:microsoft.com/office/officeart/2018/2/layout/IconVerticalSolidList"/>
    <dgm:cxn modelId="{05583223-721C-4AC1-9540-EC4409045DF8}" type="presParOf" srcId="{E6CBF28B-BA5D-43EF-8C3E-B4EEA7D961E4}" destId="{93863887-BA30-433F-9FB1-953B196BF5CE}" srcOrd="1" destOrd="0" presId="urn:microsoft.com/office/officeart/2018/2/layout/IconVerticalSolidList"/>
    <dgm:cxn modelId="{5BF17794-7FB2-42A6-8BCC-9E1493AE07BE}" type="presParOf" srcId="{E6CBF28B-BA5D-43EF-8C3E-B4EEA7D961E4}" destId="{2468B0EB-C4B5-47B7-9960-693AC4E2ABEC}" srcOrd="2" destOrd="0" presId="urn:microsoft.com/office/officeart/2018/2/layout/IconVerticalSolidList"/>
    <dgm:cxn modelId="{CFC8F08B-182B-4A22-85A8-6CFBA853FAE0}" type="presParOf" srcId="{2468B0EB-C4B5-47B7-9960-693AC4E2ABEC}" destId="{CFFCFE6F-BB71-40A8-8F13-D0DD9D25418F}" srcOrd="0" destOrd="0" presId="urn:microsoft.com/office/officeart/2018/2/layout/IconVerticalSolidList"/>
    <dgm:cxn modelId="{4BED60EC-E2D6-4FFE-90E8-A9BD0E9A769D}" type="presParOf" srcId="{2468B0EB-C4B5-47B7-9960-693AC4E2ABEC}" destId="{EEA1788E-5D87-440D-BFD3-00C3F64E884F}" srcOrd="1" destOrd="0" presId="urn:microsoft.com/office/officeart/2018/2/layout/IconVerticalSolidList"/>
    <dgm:cxn modelId="{07C37FAF-A78D-4898-B3ED-5CA0A9E91749}" type="presParOf" srcId="{2468B0EB-C4B5-47B7-9960-693AC4E2ABEC}" destId="{2A00F460-03F8-4396-9ABC-B9382706F4FE}" srcOrd="2" destOrd="0" presId="urn:microsoft.com/office/officeart/2018/2/layout/IconVerticalSolidList"/>
    <dgm:cxn modelId="{B2A15D52-6E70-48F0-9CA7-194650484B12}" type="presParOf" srcId="{2468B0EB-C4B5-47B7-9960-693AC4E2ABEC}" destId="{686158FA-A61F-4DE7-A2E7-D7A93649335C}" srcOrd="3" destOrd="0" presId="urn:microsoft.com/office/officeart/2018/2/layout/IconVerticalSolidList"/>
    <dgm:cxn modelId="{6C29A1EE-FC13-4856-9477-6C1F853EAB20}" type="presParOf" srcId="{E6CBF28B-BA5D-43EF-8C3E-B4EEA7D961E4}" destId="{906958E6-F64E-427C-8E27-861C35027C0F}" srcOrd="3" destOrd="0" presId="urn:microsoft.com/office/officeart/2018/2/layout/IconVerticalSolidList"/>
    <dgm:cxn modelId="{02769816-5AAB-4E03-B85B-2813B14E2FB0}" type="presParOf" srcId="{E6CBF28B-BA5D-43EF-8C3E-B4EEA7D961E4}" destId="{6B731A19-8B4D-41BA-8069-F0F1628C3225}" srcOrd="4" destOrd="0" presId="urn:microsoft.com/office/officeart/2018/2/layout/IconVerticalSolidList"/>
    <dgm:cxn modelId="{D7E9837F-0920-472C-9B84-AA96BD2A63D4}" type="presParOf" srcId="{6B731A19-8B4D-41BA-8069-F0F1628C3225}" destId="{A20CA6EA-D4E8-4829-95EC-E88799BCA0F8}" srcOrd="0" destOrd="0" presId="urn:microsoft.com/office/officeart/2018/2/layout/IconVerticalSolidList"/>
    <dgm:cxn modelId="{E2F9573A-4A0E-4BF1-B024-BF7DFB6158E7}" type="presParOf" srcId="{6B731A19-8B4D-41BA-8069-F0F1628C3225}" destId="{45D6A502-50E8-4B2E-BB81-FE9E5B87E298}" srcOrd="1" destOrd="0" presId="urn:microsoft.com/office/officeart/2018/2/layout/IconVerticalSolidList"/>
    <dgm:cxn modelId="{A0D0CCC9-5337-4400-9D5B-0F2B9FFE7EDA}" type="presParOf" srcId="{6B731A19-8B4D-41BA-8069-F0F1628C3225}" destId="{DA61C3A4-25B7-4D6E-B49B-7D280F03F9A7}" srcOrd="2" destOrd="0" presId="urn:microsoft.com/office/officeart/2018/2/layout/IconVerticalSolidList"/>
    <dgm:cxn modelId="{941F170D-1E34-411B-A064-102E826E305B}" type="presParOf" srcId="{6B731A19-8B4D-41BA-8069-F0F1628C3225}" destId="{F997DFCC-5AE5-4AE2-9B41-88F6164E7CD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12C6A-3EA7-4546-A093-D1E1CA1358A1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584AE-F913-4C40-93C4-BA676D79E960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5CF421-412A-4673-9708-E17C3297B7F1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 Food &amp; Drink</a:t>
          </a:r>
        </a:p>
      </dsp:txBody>
      <dsp:txXfrm>
        <a:off x="1941716" y="718"/>
        <a:ext cx="4571887" cy="1681139"/>
      </dsp:txXfrm>
    </dsp:sp>
    <dsp:sp modelId="{CFFCFE6F-BB71-40A8-8F13-D0DD9D25418F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788E-5D87-440D-BFD3-00C3F64E884F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158FA-A61F-4DE7-A2E7-D7A93649335C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2 Finance</a:t>
          </a:r>
        </a:p>
      </dsp:txBody>
      <dsp:txXfrm>
        <a:off x="1941716" y="2102143"/>
        <a:ext cx="4571887" cy="1681139"/>
      </dsp:txXfrm>
    </dsp:sp>
    <dsp:sp modelId="{A20CA6EA-D4E8-4829-95EC-E88799BCA0F8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D6A502-50E8-4B2E-BB81-FE9E5B87E298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7DFCC-5AE5-4AE2-9B41-88F6164E7CD6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3 Shopping</a:t>
          </a:r>
        </a:p>
      </dsp:txBody>
      <dsp:txXfrm>
        <a:off x="1941716" y="4203567"/>
        <a:ext cx="4571887" cy="168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png>
</file>

<file path=ppt/media/image50.png>
</file>

<file path=ppt/media/image51.png>
</file>

<file path=ppt/media/image52.svg>
</file>

<file path=ppt/media/image53.png>
</file>

<file path=ppt/media/image54.svg>
</file>

<file path=ppt/media/image55.png>
</file>

<file path=ppt/media/image56.sv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DD933-4B89-4B36-998A-3F2451B93A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3E843-EE23-40FF-ACED-65CF3419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26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9370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395a3a520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395a3a520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395a3a520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395a3a520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395a3a52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395a3a52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5322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395a3a52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395a3a52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3899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395a3a52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395a3a52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276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3E843-EE23-40FF-ACED-65CF341960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78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395a3a52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395a3a52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4175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395a3a52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395a3a52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1427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3E843-EE23-40FF-ACED-65CF341960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30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395a3a52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395a3a520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20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86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96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404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73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24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8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9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22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9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4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7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ECFDF-2A35-8D42-9007-9439F4D8113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C6099-80BF-9D4A-9CCA-8A4257F62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3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appinstitute.com/free-paid-app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png"/><Relationship Id="rId5" Type="http://schemas.openxmlformats.org/officeDocument/2006/relationships/image" Target="../media/image13.png"/><Relationship Id="rId4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3.png"/><Relationship Id="rId5" Type="http://schemas.openxmlformats.org/officeDocument/2006/relationships/image" Target="../media/image49.png"/><Relationship Id="rId4" Type="http://schemas.openxmlformats.org/officeDocument/2006/relationships/image" Target="../media/image48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spcFirstLastPara="1" vert="horz" lIns="121900" tIns="121900" rIns="121900" bIns="121900" rtlCol="0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-US">
                <a:solidFill>
                  <a:srgbClr val="FFFFFF"/>
                </a:solidFill>
              </a:rPr>
              <a:t>APP TRADER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  <a:prstGeom prst="rect">
            <a:avLst/>
          </a:prstGeom>
        </p:spPr>
        <p:txBody>
          <a:bodyPr spcFirstLastPara="1" vert="horz" lIns="121900" tIns="121900" rIns="121900" bIns="121900" rtlCol="0" anchorCtr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10 apps to weather the COVID-19 Pandemic </a:t>
            </a:r>
          </a:p>
        </p:txBody>
      </p:sp>
    </p:spTree>
    <p:extLst>
      <p:ext uri="{BB962C8B-B14F-4D97-AF65-F5344CB8AC3E}">
        <p14:creationId xmlns:p14="http://schemas.microsoft.com/office/powerpoint/2010/main" val="3631254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4E27A3-AB5F-CB47-8101-803444256686}"/>
              </a:ext>
            </a:extLst>
          </p:cNvPr>
          <p:cNvSpPr txBox="1"/>
          <p:nvPr/>
        </p:nvSpPr>
        <p:spPr>
          <a:xfrm>
            <a:off x="6585882" y="4267832"/>
            <a:ext cx="4805996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But… HOW?</a:t>
            </a:r>
          </a:p>
        </p:txBody>
      </p:sp>
      <p:sp>
        <p:nvSpPr>
          <p:cNvPr id="41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0BA1BF-0890-F14C-AAB8-5949F8806F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1056" r="14420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737806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Free Apps – But Why?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6222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</a:endParaRPr>
          </a:p>
          <a:p>
            <a:pPr marL="6222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000000"/>
                </a:solidFill>
              </a:rPr>
              <a:t>Low upfront cost to purchase app</a:t>
            </a:r>
          </a:p>
          <a:p>
            <a:pPr marL="507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000000"/>
                </a:solidFill>
              </a:rPr>
              <a:t>	</a:t>
            </a:r>
            <a:br>
              <a:rPr lang="en-US" sz="1900" dirty="0">
                <a:solidFill>
                  <a:srgbClr val="000000"/>
                </a:solidFill>
              </a:rPr>
            </a:br>
            <a:r>
              <a:rPr lang="en-US" sz="1900" dirty="0">
                <a:solidFill>
                  <a:srgbClr val="000000"/>
                </a:solidFill>
              </a:rPr>
              <a:t>	Users are more likely to pick YOUR app</a:t>
            </a:r>
            <a:br>
              <a:rPr lang="en-US" sz="1900" dirty="0">
                <a:solidFill>
                  <a:srgbClr val="000000"/>
                </a:solidFill>
              </a:rPr>
            </a:br>
            <a:r>
              <a:rPr lang="en-US" sz="1900" dirty="0">
                <a:solidFill>
                  <a:srgbClr val="000000"/>
                </a:solidFill>
              </a:rPr>
              <a:t>	Which gives you a larger target market</a:t>
            </a:r>
          </a:p>
          <a:p>
            <a:pPr marL="507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</a:endParaRPr>
          </a:p>
          <a:p>
            <a:pPr marL="507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</a:endParaRPr>
          </a:p>
          <a:p>
            <a:pPr marL="6222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000000"/>
                </a:solidFill>
              </a:rPr>
              <a:t>Investment returned in 5 months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900" dirty="0">
                <a:solidFill>
                  <a:srgbClr val="000000"/>
                </a:solidFill>
              </a:rPr>
              <a:t>	</a:t>
            </a:r>
            <a:br>
              <a:rPr lang="en-US" sz="1900" dirty="0">
                <a:solidFill>
                  <a:srgbClr val="000000"/>
                </a:solidFill>
              </a:rPr>
            </a:br>
            <a:r>
              <a:rPr lang="en-US" sz="1900" dirty="0">
                <a:solidFill>
                  <a:srgbClr val="000000"/>
                </a:solidFill>
              </a:rPr>
              <a:t>	Upfront cost of $10,000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900" dirty="0">
                <a:solidFill>
                  <a:srgbClr val="000000"/>
                </a:solidFill>
              </a:rPr>
              <a:t>	$2,500 average revenue from in app 	purchases</a:t>
            </a:r>
          </a:p>
          <a:p>
            <a:pPr marL="507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</a:endParaRPr>
          </a:p>
          <a:p>
            <a:pPr marL="5079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</a:endParaRPr>
          </a:p>
          <a:p>
            <a:pPr marL="50799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000000"/>
              </a:solidFill>
              <a:hlinkClick r:id="rId4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sz="1900" dirty="0">
                <a:solidFill>
                  <a:srgbClr val="000000"/>
                </a:solidFill>
                <a:hlinkClick r:id="rId4"/>
              </a:rPr>
              <a:t>Check out the research!</a:t>
            </a:r>
            <a:endParaRPr lang="en-US" sz="1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868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9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Higher Ratings Create Longevity - But Why?</a:t>
            </a:r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6090573" y="801865"/>
            <a:ext cx="5830493" cy="571746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380985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4.5 stars and above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	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	For every half point that an app	gains in rating, its projected 	lifespan 	increases by one year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	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	9-10 years worth of in-app 	purchases revenue</a:t>
            </a:r>
          </a:p>
          <a:p>
            <a:pPr marL="660384" lvl="1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	More money for less</a:t>
            </a:r>
          </a:p>
        </p:txBody>
      </p:sp>
    </p:spTree>
    <p:extLst>
      <p:ext uri="{BB962C8B-B14F-4D97-AF65-F5344CB8AC3E}">
        <p14:creationId xmlns:p14="http://schemas.microsoft.com/office/powerpoint/2010/main" val="2545021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745738-AB0B-4044-BAAB-F134F07D9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Crossover 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734A9-D58F-CB43-BFBE-BFE522104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solidFill>
                  <a:srgbClr val="000000"/>
                </a:solidFill>
              </a:rPr>
              <a:t>Are long term investment winners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solidFill>
                  <a:srgbClr val="000000"/>
                </a:solidFill>
              </a:rPr>
              <a:t>Because they </a:t>
            </a:r>
            <a:r>
              <a:rPr lang="en-US" sz="2400" u="sng" dirty="0">
                <a:solidFill>
                  <a:srgbClr val="000000"/>
                </a:solidFill>
              </a:rPr>
              <a:t>Maximize Marketing Fees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432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38201" y="121310"/>
            <a:ext cx="10515600" cy="86082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sz="6400" dirty="0"/>
              <a:t>Crossover Titles – But Why?</a:t>
            </a:r>
            <a:br>
              <a:rPr lang="en" sz="6400" dirty="0"/>
            </a:br>
            <a:endParaRPr sz="6400" dirty="0"/>
          </a:p>
        </p:txBody>
      </p:sp>
      <p:sp>
        <p:nvSpPr>
          <p:cNvPr id="73" name="Google Shape;73;p16"/>
          <p:cNvSpPr txBox="1">
            <a:spLocks noGrp="1"/>
          </p:cNvSpPr>
          <p:nvPr>
            <p:ph sz="half" idx="1"/>
          </p:nvPr>
        </p:nvSpPr>
        <p:spPr>
          <a:xfrm>
            <a:off x="249768" y="982134"/>
            <a:ext cx="5181600" cy="58758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50799" indent="0">
              <a:buSzPts val="3000"/>
              <a:buNone/>
            </a:pPr>
            <a:r>
              <a:rPr lang="en-US" sz="2000" dirty="0"/>
              <a:t>1 App on Both Platforms</a:t>
            </a:r>
          </a:p>
          <a:p>
            <a:pPr marL="50799" indent="0">
              <a:buSzPts val="3000"/>
              <a:buNone/>
            </a:pPr>
            <a:endParaRPr lang="en-US" sz="2000" dirty="0"/>
          </a:p>
          <a:p>
            <a:pPr marL="50799" indent="0">
              <a:buSzPts val="3000"/>
              <a:buNone/>
            </a:pPr>
            <a:r>
              <a:rPr lang="en-US" sz="2000" i="1" dirty="0"/>
              <a:t>Fixed</a:t>
            </a:r>
            <a:br>
              <a:rPr lang="en-US" sz="2000" dirty="0"/>
            </a:br>
            <a:r>
              <a:rPr lang="en-US" sz="20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One Time</a:t>
            </a:r>
            <a:br>
              <a:rPr lang="en-US" sz="2000" dirty="0"/>
            </a:br>
            <a:r>
              <a:rPr lang="en-US" sz="2000" dirty="0"/>
              <a:t>Licensing Per		$10,000 x 2</a:t>
            </a:r>
            <a:br>
              <a:rPr lang="en-US" sz="2000" dirty="0"/>
            </a:br>
            <a:r>
              <a:rPr lang="en-US" sz="2000" dirty="0"/>
              <a:t>Store							</a:t>
            </a:r>
          </a:p>
          <a:p>
            <a:pPr marL="50799" indent="0">
              <a:buSzPts val="3000"/>
              <a:buNone/>
            </a:pPr>
            <a:r>
              <a:rPr lang="en-US" sz="2000" i="1" dirty="0"/>
              <a:t>Ongoing</a:t>
            </a:r>
            <a:br>
              <a:rPr lang="en-US" sz="2000" dirty="0"/>
            </a:br>
            <a:r>
              <a:rPr lang="en-US" sz="20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Marketing</a:t>
            </a:r>
            <a:br>
              <a:rPr lang="en-US" sz="2000" dirty="0"/>
            </a:br>
            <a:r>
              <a:rPr lang="en-US" sz="2000" dirty="0"/>
              <a:t>Cost Per App 		$1,000 Per Month </a:t>
            </a:r>
            <a:br>
              <a:rPr lang="en-US" sz="2000" dirty="0"/>
            </a:br>
            <a:r>
              <a:rPr lang="en-US" sz="2000" dirty="0"/>
              <a:t>Month			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		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Avg Monthly Income		</a:t>
            </a:r>
            <a:br>
              <a:rPr lang="en-US" sz="2000" dirty="0"/>
            </a:br>
            <a:r>
              <a:rPr lang="en-US" sz="2000" dirty="0"/>
              <a:t>&amp; In App Purchases     	$2,500 Per Month</a:t>
            </a:r>
          </a:p>
          <a:p>
            <a:pPr marL="50799" indent="0">
              <a:buSzPts val="3000"/>
              <a:buNone/>
            </a:pPr>
            <a:endParaRPr lang="en-US" sz="18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7060910-A029-B746-B251-6B3F7E613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0631" y="1138303"/>
            <a:ext cx="5549897" cy="5563528"/>
          </a:xfrm>
        </p:spPr>
        <p:txBody>
          <a:bodyPr>
            <a:normAutofit/>
          </a:bodyPr>
          <a:lstStyle/>
          <a:p>
            <a:pPr marL="50799" indent="0">
              <a:buSzPts val="3000"/>
              <a:buNone/>
            </a:pPr>
            <a:r>
              <a:rPr lang="en-US" sz="2000" dirty="0"/>
              <a:t>2 Similar Apps on the Different Platforms</a:t>
            </a:r>
          </a:p>
          <a:p>
            <a:pPr marL="50799" indent="0">
              <a:buSzPts val="3000"/>
              <a:buNone/>
            </a:pPr>
            <a:endParaRPr lang="en-US" sz="2000" dirty="0"/>
          </a:p>
          <a:p>
            <a:pPr marL="50799" indent="0">
              <a:buSzPts val="3000"/>
              <a:buNone/>
            </a:pPr>
            <a:r>
              <a:rPr lang="en-US" sz="2000" i="1" dirty="0"/>
              <a:t>Fixed</a:t>
            </a:r>
            <a:br>
              <a:rPr lang="en-US" sz="2000" dirty="0"/>
            </a:br>
            <a:r>
              <a:rPr lang="en-US" sz="2000" dirty="0"/>
              <a:t>_________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One Time</a:t>
            </a:r>
            <a:br>
              <a:rPr lang="en-US" sz="2000" dirty="0"/>
            </a:br>
            <a:r>
              <a:rPr lang="en-US" sz="2000" dirty="0"/>
              <a:t>Licensing Per		$10,000  x 2</a:t>
            </a:r>
            <a:br>
              <a:rPr lang="en-US" sz="2000" dirty="0"/>
            </a:br>
            <a:r>
              <a:rPr lang="en-US" sz="2000" dirty="0"/>
              <a:t>Store							</a:t>
            </a:r>
          </a:p>
          <a:p>
            <a:pPr marL="50799" indent="0">
              <a:buSzPts val="3000"/>
              <a:buNone/>
            </a:pPr>
            <a:r>
              <a:rPr lang="en-US" sz="2000" i="1" dirty="0"/>
              <a:t>Ongoing</a:t>
            </a:r>
            <a:br>
              <a:rPr lang="en-US" sz="2000" dirty="0"/>
            </a:br>
            <a:r>
              <a:rPr lang="en-US" sz="2000" dirty="0"/>
              <a:t>_________</a:t>
            </a:r>
          </a:p>
          <a:p>
            <a:pPr marL="50799" indent="0">
              <a:buSzPts val="3000"/>
              <a:buNone/>
            </a:pPr>
            <a:r>
              <a:rPr lang="en-US" sz="2000" dirty="0"/>
              <a:t>Marketing</a:t>
            </a:r>
            <a:br>
              <a:rPr lang="en-US" sz="2000" dirty="0"/>
            </a:br>
            <a:r>
              <a:rPr lang="en-US" sz="2000" dirty="0"/>
              <a:t>Cost Per App 		 $1,000 x 2 Per Month </a:t>
            </a:r>
            <a:br>
              <a:rPr lang="en-US" sz="2000" dirty="0"/>
            </a:br>
            <a:r>
              <a:rPr lang="en-US" sz="2000" dirty="0"/>
              <a:t>Month			</a:t>
            </a:r>
          </a:p>
          <a:p>
            <a:pPr marL="50799" indent="0">
              <a:buSzPts val="3000"/>
              <a:buNone/>
            </a:pPr>
            <a:endParaRPr lang="en-US" sz="2000" dirty="0"/>
          </a:p>
          <a:p>
            <a:pPr marL="50799" indent="0">
              <a:buSzPts val="3000"/>
              <a:buNone/>
            </a:pPr>
            <a:r>
              <a:rPr lang="en-US" sz="2000" dirty="0"/>
              <a:t>Avg Monthly Income		</a:t>
            </a:r>
            <a:br>
              <a:rPr lang="en-US" sz="2000" dirty="0"/>
            </a:br>
            <a:r>
              <a:rPr lang="en-US" sz="2000" dirty="0"/>
              <a:t>&amp; In App Purchases     	$2,500 Per Month</a:t>
            </a:r>
          </a:p>
          <a:p>
            <a:pPr marL="50799" indent="0">
              <a:buSzPts val="3000"/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BBECD8-82FE-8C4A-9143-038DA85F121C}"/>
              </a:ext>
            </a:extLst>
          </p:cNvPr>
          <p:cNvCxnSpPr/>
          <p:nvPr/>
        </p:nvCxnSpPr>
        <p:spPr>
          <a:xfrm>
            <a:off x="5892800" y="1656291"/>
            <a:ext cx="0" cy="4667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585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38201" y="121310"/>
            <a:ext cx="10515600" cy="86082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sz="5400" dirty="0"/>
              <a:t>Crossover Net Profit Over 2 Years</a:t>
            </a:r>
            <a:br>
              <a:rPr lang="en" sz="5400" dirty="0"/>
            </a:br>
            <a:br>
              <a:rPr lang="en" sz="5400" dirty="0"/>
            </a:br>
            <a:br>
              <a:rPr lang="en" sz="6400" dirty="0"/>
            </a:br>
            <a:endParaRPr sz="6400" dirty="0"/>
          </a:p>
        </p:txBody>
      </p:sp>
      <p:sp>
        <p:nvSpPr>
          <p:cNvPr id="73" name="Google Shape;73;p16"/>
          <p:cNvSpPr txBox="1">
            <a:spLocks noGrp="1"/>
          </p:cNvSpPr>
          <p:nvPr>
            <p:ph sz="half" idx="1"/>
          </p:nvPr>
        </p:nvSpPr>
        <p:spPr>
          <a:xfrm>
            <a:off x="249767" y="1134534"/>
            <a:ext cx="5181600" cy="58758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50799" indent="0">
              <a:buSzPts val="3000"/>
              <a:buNone/>
            </a:pPr>
            <a:r>
              <a:rPr lang="en-US" sz="1800" dirty="0"/>
              <a:t> 1 App on Both Platforms</a:t>
            </a:r>
          </a:p>
          <a:p>
            <a:pPr marL="50799" indent="0" algn="ctr">
              <a:buSzPts val="3000"/>
              <a:buNone/>
            </a:pPr>
            <a:r>
              <a:rPr lang="en-US" sz="2400" i="1" dirty="0">
                <a:solidFill>
                  <a:schemeClr val="accent6"/>
                </a:solidFill>
              </a:rPr>
              <a:t>$16,000</a:t>
            </a:r>
            <a:endParaRPr lang="en-US" sz="1800" i="1" dirty="0">
              <a:solidFill>
                <a:schemeClr val="accent6"/>
              </a:solidFill>
            </a:endParaRPr>
          </a:p>
          <a:p>
            <a:pPr marL="50799" indent="0">
              <a:buSzPts val="3000"/>
              <a:buNone/>
            </a:pPr>
            <a:r>
              <a:rPr lang="en-US" sz="1800" i="1" dirty="0"/>
              <a:t>Fixed</a:t>
            </a:r>
            <a:br>
              <a:rPr lang="en-US" sz="1800" dirty="0"/>
            </a:br>
            <a:r>
              <a:rPr lang="en-US" sz="18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One Time</a:t>
            </a:r>
            <a:br>
              <a:rPr lang="en-US" sz="1800" dirty="0"/>
            </a:br>
            <a:r>
              <a:rPr lang="en-US" sz="1800" dirty="0"/>
              <a:t>Licensing Per		$10,000 x 2</a:t>
            </a:r>
            <a:br>
              <a:rPr lang="en-US" sz="1800" dirty="0"/>
            </a:br>
            <a:r>
              <a:rPr lang="en-US" sz="1800" dirty="0"/>
              <a:t>Store			</a:t>
            </a:r>
            <a:r>
              <a:rPr lang="en-US" sz="1800" dirty="0">
                <a:solidFill>
                  <a:srgbClr val="FF0000"/>
                </a:solidFill>
              </a:rPr>
              <a:t>$20,000</a:t>
            </a:r>
            <a:r>
              <a:rPr lang="en-US" sz="1800" dirty="0"/>
              <a:t>		</a:t>
            </a:r>
          </a:p>
          <a:p>
            <a:pPr marL="50799" indent="0">
              <a:buSzPts val="3000"/>
              <a:buNone/>
            </a:pPr>
            <a:r>
              <a:rPr lang="en-US" sz="1800" i="1" dirty="0"/>
              <a:t>Ongoing</a:t>
            </a:r>
            <a:br>
              <a:rPr lang="en-US" sz="1800" dirty="0"/>
            </a:br>
            <a:r>
              <a:rPr lang="en-US" sz="18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Marketing</a:t>
            </a:r>
            <a:br>
              <a:rPr lang="en-US" sz="1800" dirty="0"/>
            </a:br>
            <a:r>
              <a:rPr lang="en-US" sz="1800" dirty="0"/>
              <a:t>Cost Per App 		$1,000 Per Month </a:t>
            </a:r>
            <a:br>
              <a:rPr lang="en-US" sz="1800" dirty="0"/>
            </a:br>
            <a:r>
              <a:rPr lang="en-US" sz="1800" dirty="0"/>
              <a:t>Month			</a:t>
            </a:r>
            <a:r>
              <a:rPr lang="en-US" sz="1800" dirty="0">
                <a:solidFill>
                  <a:srgbClr val="FF0000"/>
                </a:solidFill>
              </a:rPr>
              <a:t>$24,000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		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Avg Monthly Income		</a:t>
            </a:r>
            <a:br>
              <a:rPr lang="en-US" sz="1800" dirty="0"/>
            </a:br>
            <a:r>
              <a:rPr lang="en-US" sz="1800" dirty="0"/>
              <a:t>&amp; In App Purchases     	$2,500 Per Month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			</a:t>
            </a:r>
            <a:r>
              <a:rPr lang="en-US" sz="1800" dirty="0">
                <a:solidFill>
                  <a:schemeClr val="accent6"/>
                </a:solidFill>
              </a:rPr>
              <a:t>$60,000</a:t>
            </a:r>
          </a:p>
          <a:p>
            <a:pPr marL="50799" indent="0">
              <a:buSzPts val="3000"/>
              <a:buNone/>
            </a:pPr>
            <a:endParaRPr lang="en-US" sz="18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7060910-A029-B746-B251-6B3F7E613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0634" y="1294472"/>
            <a:ext cx="5181600" cy="5258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2 Similar Apps on the Different Platforms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0000"/>
                </a:solidFill>
              </a:rPr>
              <a:t>$8,000</a:t>
            </a:r>
          </a:p>
          <a:p>
            <a:pPr marL="50799" indent="0">
              <a:buSzPts val="3000"/>
              <a:buNone/>
            </a:pPr>
            <a:r>
              <a:rPr lang="en-US" sz="1800" i="1" dirty="0"/>
              <a:t>Fixed</a:t>
            </a:r>
            <a:br>
              <a:rPr lang="en-US" sz="1800" dirty="0"/>
            </a:br>
            <a:r>
              <a:rPr lang="en-US" sz="18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One Time</a:t>
            </a:r>
            <a:br>
              <a:rPr lang="en-US" sz="1800" dirty="0"/>
            </a:br>
            <a:r>
              <a:rPr lang="en-US" sz="1800" dirty="0"/>
              <a:t>Licensing Per		$10,000 x 2</a:t>
            </a:r>
            <a:br>
              <a:rPr lang="en-US" sz="1800" dirty="0"/>
            </a:br>
            <a:r>
              <a:rPr lang="en-US" sz="1800" dirty="0"/>
              <a:t>Store			</a:t>
            </a:r>
            <a:r>
              <a:rPr lang="en-US" sz="1800" dirty="0">
                <a:solidFill>
                  <a:srgbClr val="FF0000"/>
                </a:solidFill>
              </a:rPr>
              <a:t>$20,000</a:t>
            </a:r>
            <a:r>
              <a:rPr lang="en-US" sz="1800" dirty="0"/>
              <a:t>		</a:t>
            </a:r>
          </a:p>
          <a:p>
            <a:pPr marL="50799" indent="0">
              <a:buSzPts val="3000"/>
              <a:buNone/>
            </a:pPr>
            <a:r>
              <a:rPr lang="en-US" sz="1800" i="1" dirty="0"/>
              <a:t>Ongoing</a:t>
            </a:r>
            <a:br>
              <a:rPr lang="en-US" sz="1800" dirty="0"/>
            </a:br>
            <a:r>
              <a:rPr lang="en-US" sz="1800" dirty="0"/>
              <a:t>__________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Marketing</a:t>
            </a:r>
            <a:br>
              <a:rPr lang="en-US" sz="1800" dirty="0"/>
            </a:br>
            <a:r>
              <a:rPr lang="en-US" sz="1800" dirty="0"/>
              <a:t>Cost Per App 		$1,000 x 2 Per Month</a:t>
            </a:r>
            <a:br>
              <a:rPr lang="en-US" sz="1800" dirty="0"/>
            </a:br>
            <a:r>
              <a:rPr lang="en-US" sz="1800" dirty="0"/>
              <a:t>Month			</a:t>
            </a:r>
            <a:r>
              <a:rPr lang="en-US" sz="1800" dirty="0">
                <a:solidFill>
                  <a:srgbClr val="FF0000"/>
                </a:solidFill>
              </a:rPr>
              <a:t>$48,000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		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Avg Monthly Income		</a:t>
            </a:r>
            <a:br>
              <a:rPr lang="en-US" sz="1800" dirty="0"/>
            </a:br>
            <a:r>
              <a:rPr lang="en-US" sz="1800" dirty="0"/>
              <a:t>&amp; In App Purchases     	$2,500 Per Month</a:t>
            </a:r>
          </a:p>
          <a:p>
            <a:pPr marL="50799" indent="0">
              <a:buSzPts val="3000"/>
              <a:buNone/>
            </a:pPr>
            <a:r>
              <a:rPr lang="en-US" sz="1800" dirty="0"/>
              <a:t>			</a:t>
            </a:r>
            <a:r>
              <a:rPr lang="en-US" sz="1800" dirty="0">
                <a:solidFill>
                  <a:schemeClr val="accent6"/>
                </a:solidFill>
              </a:rPr>
              <a:t>$60,000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BBECD8-82FE-8C4A-9143-038DA85F121C}"/>
              </a:ext>
            </a:extLst>
          </p:cNvPr>
          <p:cNvCxnSpPr/>
          <p:nvPr/>
        </p:nvCxnSpPr>
        <p:spPr>
          <a:xfrm>
            <a:off x="5892800" y="1885950"/>
            <a:ext cx="0" cy="4667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103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4F99F-41E1-6F4C-A512-61B7E2C3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020" y="643467"/>
            <a:ext cx="9323959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84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A869A7-849B-7745-9E71-61AA9FBE8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995" y="643467"/>
            <a:ext cx="8074009" cy="5571065"/>
          </a:xfrm>
          <a:prstGeom prst="rect">
            <a:avLst/>
          </a:prstGeom>
          <a:ln>
            <a:noFill/>
          </a:ln>
        </p:spPr>
      </p:pic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04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1E78E-E295-3B40-BD25-5CE6122A2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590" y="643467"/>
            <a:ext cx="7710819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1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4700F-6F80-8947-A240-427F68184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511" y="643467"/>
            <a:ext cx="8222977" cy="5571065"/>
          </a:xfrm>
          <a:prstGeom prst="rect">
            <a:avLst/>
          </a:prstGeom>
          <a:ln>
            <a:noFill/>
          </a:ln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59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53E68D9A-86E1-4C0E-BBF2-8769D0523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3805"/>
            <a:ext cx="6313655" cy="5696020"/>
          </a:xfrm>
          <a:custGeom>
            <a:avLst/>
            <a:gdLst>
              <a:gd name="connsiteX0" fmla="*/ 0 w 6313655"/>
              <a:gd name="connsiteY0" fmla="*/ 0 h 5696020"/>
              <a:gd name="connsiteX1" fmla="*/ 6313655 w 6313655"/>
              <a:gd name="connsiteY1" fmla="*/ 0 h 5696020"/>
              <a:gd name="connsiteX2" fmla="*/ 3550375 w 6313655"/>
              <a:gd name="connsiteY2" fmla="*/ 5696020 h 5696020"/>
              <a:gd name="connsiteX3" fmla="*/ 0 w 6313655"/>
              <a:gd name="connsiteY3" fmla="*/ 5696020 h 5696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13655" h="5696020">
                <a:moveTo>
                  <a:pt x="0" y="0"/>
                </a:moveTo>
                <a:lnTo>
                  <a:pt x="6313655" y="0"/>
                </a:lnTo>
                <a:lnTo>
                  <a:pt x="3550375" y="5696020"/>
                </a:lnTo>
                <a:lnTo>
                  <a:pt x="0" y="569602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3AD0F-FE63-9D46-9180-7AC7BEA25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6351"/>
            <a:ext cx="3805518" cy="2892625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Taking Care of Our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949F7-A118-B044-B9E3-6A17AEB8A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655" y="926351"/>
            <a:ext cx="5040144" cy="509195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-~ talk about our task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271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B57E1F-60C6-FB43-A88F-9DA15FA96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225" y="643467"/>
            <a:ext cx="7605549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6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4F4A49-8BCC-0043-84F0-FC5B85BB7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7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136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D3FECD-15EC-CB46-83C2-023D96DA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225" y="643467"/>
            <a:ext cx="7605549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4837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3E68D9A-86E1-4C0E-BBF2-8769D0523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3805"/>
            <a:ext cx="6313655" cy="5696020"/>
          </a:xfrm>
          <a:custGeom>
            <a:avLst/>
            <a:gdLst>
              <a:gd name="connsiteX0" fmla="*/ 0 w 6313655"/>
              <a:gd name="connsiteY0" fmla="*/ 0 h 5696020"/>
              <a:gd name="connsiteX1" fmla="*/ 6313655 w 6313655"/>
              <a:gd name="connsiteY1" fmla="*/ 0 h 5696020"/>
              <a:gd name="connsiteX2" fmla="*/ 3550375 w 6313655"/>
              <a:gd name="connsiteY2" fmla="*/ 5696020 h 5696020"/>
              <a:gd name="connsiteX3" fmla="*/ 0 w 6313655"/>
              <a:gd name="connsiteY3" fmla="*/ 5696020 h 5696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13655" h="5696020">
                <a:moveTo>
                  <a:pt x="0" y="0"/>
                </a:moveTo>
                <a:lnTo>
                  <a:pt x="6313655" y="0"/>
                </a:lnTo>
                <a:lnTo>
                  <a:pt x="3550375" y="5696020"/>
                </a:lnTo>
                <a:lnTo>
                  <a:pt x="0" y="569602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20E72-23B4-9545-AFA7-560A0FC0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6351"/>
            <a:ext cx="3805518" cy="289262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All Of The Apps We Picked: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B3EEC-400A-6148-8384-02124F8C6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13655" y="926351"/>
            <a:ext cx="5040144" cy="50919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Are FREE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Have a 4.5 Star Rating and Above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Are on both platforms</a:t>
            </a:r>
          </a:p>
        </p:txBody>
      </p:sp>
    </p:spTree>
    <p:extLst>
      <p:ext uri="{BB962C8B-B14F-4D97-AF65-F5344CB8AC3E}">
        <p14:creationId xmlns:p14="http://schemas.microsoft.com/office/powerpoint/2010/main" val="1286036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" y="27557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/>
              <a:t> </a:t>
            </a:r>
            <a:r>
              <a:rPr lang="en-US" sz="6400"/>
              <a:t>THE BIBLE</a:t>
            </a:r>
            <a:endParaRPr lang="en-US" sz="6400" dirty="0"/>
          </a:p>
        </p:txBody>
      </p:sp>
      <p:pic>
        <p:nvPicPr>
          <p:cNvPr id="7" name="Picture 6" descr="A picture containing food&#10;&#10;Description automatically generated">
            <a:extLst>
              <a:ext uri="{FF2B5EF4-FFF2-40B4-BE49-F238E27FC236}">
                <a16:creationId xmlns:a16="http://schemas.microsoft.com/office/drawing/2014/main" id="{2799F467-A1A4-48F0-8C7A-F8DC21FDDB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20" t="9748" r="3355" b="22394"/>
          <a:stretch/>
        </p:blipFill>
        <p:spPr>
          <a:xfrm>
            <a:off x="1610674" y="1422211"/>
            <a:ext cx="2987040" cy="2895601"/>
          </a:xfrm>
          <a:prstGeom prst="rect">
            <a:avLst/>
          </a:prstGeom>
        </p:spPr>
      </p:pic>
      <p:pic>
        <p:nvPicPr>
          <p:cNvPr id="1028" name="Picture 4" descr="Bible App for Kindle Fire - YouVersion">
            <a:extLst>
              <a:ext uri="{FF2B5EF4-FFF2-40B4-BE49-F238E27FC236}">
                <a16:creationId xmlns:a16="http://schemas.microsoft.com/office/drawing/2014/main" id="{043DD8C2-0D8E-4C46-81FB-7333421F3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080" y="1899603"/>
            <a:ext cx="577088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B9BF99-6E4A-4998-BAB5-97A096D45E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33" t="45331" r="27083" b="42965"/>
          <a:stretch/>
        </p:blipFill>
        <p:spPr>
          <a:xfrm>
            <a:off x="81594" y="5632411"/>
            <a:ext cx="6045200" cy="802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344522-B17C-49BE-AB7A-8CBDD8494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7600" y="4225609"/>
            <a:ext cx="1432556" cy="111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54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6400"/>
              <a:t> COOKING FEVER</a:t>
            </a:r>
            <a:endParaRPr lang="en-US" sz="6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D8E1E6-5C2E-4088-8606-63566BA79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64" t="34227" r="63505" b="41993"/>
          <a:stretch/>
        </p:blipFill>
        <p:spPr>
          <a:xfrm>
            <a:off x="2248554" y="2184243"/>
            <a:ext cx="1649692" cy="1630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027942-F18C-4F6C-8A16-737A0D5694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67" t="32000" r="27250" b="54074"/>
          <a:stretch/>
        </p:blipFill>
        <p:spPr>
          <a:xfrm>
            <a:off x="50800" y="5405120"/>
            <a:ext cx="6045200" cy="955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9B28AD-C797-4B37-9C06-635DEC6A92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34" t="39111" r="62500" b="46963"/>
          <a:stretch/>
        </p:blipFill>
        <p:spPr>
          <a:xfrm>
            <a:off x="2301240" y="4132580"/>
            <a:ext cx="1544320" cy="955040"/>
          </a:xfrm>
          <a:prstGeom prst="rect">
            <a:avLst/>
          </a:prstGeom>
        </p:spPr>
      </p:pic>
      <p:pic>
        <p:nvPicPr>
          <p:cNvPr id="2052" name="Picture 4" descr="Cooking Fever | Games | Pocket Gamer">
            <a:extLst>
              <a:ext uri="{FF2B5EF4-FFF2-40B4-BE49-F238E27FC236}">
                <a16:creationId xmlns:a16="http://schemas.microsoft.com/office/drawing/2014/main" id="{7D662C9A-6F02-4C99-8B23-F6179F780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388" y="1961196"/>
            <a:ext cx="5377604" cy="403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350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6400"/>
              <a:t>DOMINOS PIZZA</a:t>
            </a:r>
            <a:endParaRPr lang="en-US" sz="6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CDD7C5-A502-4FFF-8A2A-90A895FC0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50" t="32148" r="62250" b="39111"/>
          <a:stretch/>
        </p:blipFill>
        <p:spPr>
          <a:xfrm>
            <a:off x="2326222" y="1717964"/>
            <a:ext cx="1889760" cy="1971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A696E5-AD37-4983-A5A1-26C38D10F4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56" t="34502" r="63119" b="48729"/>
          <a:stretch/>
        </p:blipFill>
        <p:spPr>
          <a:xfrm>
            <a:off x="2611225" y="3661728"/>
            <a:ext cx="1319754" cy="1150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85AA04-AC56-4981-A86E-59FED0D19F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18" t="43981" r="26830" b="40894"/>
          <a:stretch/>
        </p:blipFill>
        <p:spPr>
          <a:xfrm>
            <a:off x="219960" y="5167312"/>
            <a:ext cx="6102285" cy="1037276"/>
          </a:xfrm>
          <a:prstGeom prst="rect">
            <a:avLst/>
          </a:prstGeom>
        </p:spPr>
      </p:pic>
      <p:pic>
        <p:nvPicPr>
          <p:cNvPr id="4098" name="Picture 2" descr="New Domino's App Uses Voice Recognition to Let You Order Pizza - Eater">
            <a:extLst>
              <a:ext uri="{FF2B5EF4-FFF2-40B4-BE49-F238E27FC236}">
                <a16:creationId xmlns:a16="http://schemas.microsoft.com/office/drawing/2014/main" id="{FF8006FC-55B6-4DF7-B955-6E11C79C1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1762497"/>
            <a:ext cx="5885180" cy="392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6356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6400" dirty="0"/>
              <a:t>MICROSOFT EXCEL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F221DF-86AF-4AD9-96FD-297FA9B86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50" t="34815" r="62833" b="41333"/>
          <a:stretch/>
        </p:blipFill>
        <p:spPr>
          <a:xfrm>
            <a:off x="3063240" y="2160032"/>
            <a:ext cx="1635760" cy="1635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1AC825-2562-415D-B80F-510E91F55D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34" t="39111" r="62500" b="46963"/>
          <a:stretch/>
        </p:blipFill>
        <p:spPr>
          <a:xfrm>
            <a:off x="3108960" y="3880088"/>
            <a:ext cx="1544320" cy="955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14AB7A-2B63-47E5-866B-6DD1532544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00" t="26074" r="27500" b="59260"/>
          <a:stretch/>
        </p:blipFill>
        <p:spPr>
          <a:xfrm>
            <a:off x="924560" y="5167312"/>
            <a:ext cx="5913120" cy="1005840"/>
          </a:xfrm>
          <a:prstGeom prst="rect">
            <a:avLst/>
          </a:prstGeom>
        </p:spPr>
      </p:pic>
      <p:pic>
        <p:nvPicPr>
          <p:cNvPr id="5122" name="Picture 2" descr="Microsoft Excel for iPhone - Download">
            <a:extLst>
              <a:ext uri="{FF2B5EF4-FFF2-40B4-BE49-F238E27FC236}">
                <a16:creationId xmlns:a16="http://schemas.microsoft.com/office/drawing/2014/main" id="{31FE026E-1240-4961-98E8-26AFA580E2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34"/>
          <a:stretch/>
        </p:blipFill>
        <p:spPr bwMode="auto">
          <a:xfrm>
            <a:off x="7691120" y="1579491"/>
            <a:ext cx="2964926" cy="4842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259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6400" dirty="0"/>
              <a:t>WISH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DAEEBA-555B-4854-8D07-0160DD4FA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00" t="34369" r="63250" b="42815"/>
          <a:stretch/>
        </p:blipFill>
        <p:spPr>
          <a:xfrm>
            <a:off x="3032760" y="1921354"/>
            <a:ext cx="1676400" cy="15646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0B4BD9-820F-41B3-B129-A603831257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34" t="39111" r="62500" b="46963"/>
          <a:stretch/>
        </p:blipFill>
        <p:spPr>
          <a:xfrm>
            <a:off x="3098800" y="3732849"/>
            <a:ext cx="1544320" cy="955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96A63E-E6FF-4DAD-9D2B-638439F351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00" t="31703" r="27083" b="52297"/>
          <a:stretch/>
        </p:blipFill>
        <p:spPr>
          <a:xfrm>
            <a:off x="828040" y="5181600"/>
            <a:ext cx="6085840" cy="1097280"/>
          </a:xfrm>
          <a:prstGeom prst="rect">
            <a:avLst/>
          </a:prstGeom>
        </p:spPr>
      </p:pic>
      <p:pic>
        <p:nvPicPr>
          <p:cNvPr id="6148" name="Picture 4" descr="App of The Week: Wish Provides Cheap Shopping – Est. 1933">
            <a:extLst>
              <a:ext uri="{FF2B5EF4-FFF2-40B4-BE49-F238E27FC236}">
                <a16:creationId xmlns:a16="http://schemas.microsoft.com/office/drawing/2014/main" id="{F9CBB052-79DD-4F79-A114-128416622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628" y="1423035"/>
            <a:ext cx="2851785" cy="506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7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6400" dirty="0"/>
              <a:t>INSTAGRAM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9EB9F2-A6E9-468A-8046-96CEB991A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1" t="34227" r="63428" b="41993"/>
          <a:stretch/>
        </p:blipFill>
        <p:spPr>
          <a:xfrm>
            <a:off x="2309567" y="2042000"/>
            <a:ext cx="1649690" cy="16308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783A54-02C3-4A77-83BB-F784607E0B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00" t="35852" r="27667" b="48296"/>
          <a:stretch/>
        </p:blipFill>
        <p:spPr>
          <a:xfrm>
            <a:off x="157532" y="5220773"/>
            <a:ext cx="5953760" cy="1087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65C92F-173B-451E-A8CD-438B3B9E0A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34" t="39111" r="62500" b="46963"/>
          <a:stretch/>
        </p:blipFill>
        <p:spPr>
          <a:xfrm>
            <a:off x="2362252" y="3969285"/>
            <a:ext cx="1544320" cy="955040"/>
          </a:xfrm>
          <a:prstGeom prst="rect">
            <a:avLst/>
          </a:prstGeom>
        </p:spPr>
      </p:pic>
      <p:pic>
        <p:nvPicPr>
          <p:cNvPr id="7170" name="Picture 2" descr="Instagram now lets you share Stories to a Close Friends list ...">
            <a:extLst>
              <a:ext uri="{FF2B5EF4-FFF2-40B4-BE49-F238E27FC236}">
                <a16:creationId xmlns:a16="http://schemas.microsoft.com/office/drawing/2014/main" id="{68D39415-9ABA-475C-BF33-A0B1CA8A8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222" y="1808480"/>
            <a:ext cx="6593777" cy="356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4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A869A7-849B-7745-9E71-61AA9FBE8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995" y="643467"/>
            <a:ext cx="8074009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01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3E1A-BB69-5E4C-BA77-4932D506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6400" dirty="0"/>
              <a:t>Trivia Crack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6A71E-8A78-45D0-882E-EC9939053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6" t="34502" r="63582" b="41993"/>
          <a:stretch/>
        </p:blipFill>
        <p:spPr>
          <a:xfrm>
            <a:off x="3520909" y="1950190"/>
            <a:ext cx="1611985" cy="1611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1CB188-4374-4F41-A3E5-225BC95664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24" t="42474" r="26237" b="43093"/>
          <a:stretch/>
        </p:blipFill>
        <p:spPr>
          <a:xfrm>
            <a:off x="1300898" y="5382705"/>
            <a:ext cx="6052009" cy="9898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9EDACD-06F6-4C7C-82BA-E0E0F644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34" t="39111" r="62500" b="46963"/>
          <a:stretch/>
        </p:blipFill>
        <p:spPr>
          <a:xfrm>
            <a:off x="3554742" y="3994919"/>
            <a:ext cx="1544320" cy="955040"/>
          </a:xfrm>
          <a:prstGeom prst="rect">
            <a:avLst/>
          </a:prstGeom>
        </p:spPr>
      </p:pic>
      <p:pic>
        <p:nvPicPr>
          <p:cNvPr id="8194" name="Picture 2" descr="Trivia Crack: Top tips, hints, and cheats you need to know! | iMore">
            <a:extLst>
              <a:ext uri="{FF2B5EF4-FFF2-40B4-BE49-F238E27FC236}">
                <a16:creationId xmlns:a16="http://schemas.microsoft.com/office/drawing/2014/main" id="{0566B5F1-3544-4803-A4C5-0E032AAB5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166" y="1489435"/>
            <a:ext cx="2955199" cy="525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27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 sz="6400" dirty="0"/>
              <a:t>Fallout Shelter</a:t>
            </a:r>
            <a:endParaRPr sz="6400" dirty="0"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318" y="4193467"/>
            <a:ext cx="1004297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5067" y="1430467"/>
            <a:ext cx="4900700" cy="5107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1217" y="1505168"/>
            <a:ext cx="2359283" cy="2399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5600" y="5246333"/>
            <a:ext cx="5560867" cy="1291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 sz="6400" dirty="0"/>
              <a:t>Zombie Catchers</a:t>
            </a:r>
            <a:endParaRPr sz="6400" dirty="0"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234" y="1516768"/>
            <a:ext cx="3035367" cy="281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4867" y="4488133"/>
            <a:ext cx="1004303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590" y="1552133"/>
            <a:ext cx="6571244" cy="36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8850" y="5305867"/>
            <a:ext cx="8094299" cy="1452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21000" y="298833"/>
            <a:ext cx="11550000" cy="9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" sz="6400" dirty="0"/>
              <a:t>Starbucks</a:t>
            </a:r>
            <a:endParaRPr sz="6400"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4777833" y="1583700"/>
            <a:ext cx="6922400" cy="138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>
              <a:spcAft>
                <a:spcPts val="2133"/>
              </a:spcAft>
              <a:buNone/>
            </a:pPr>
            <a:r>
              <a:rPr lang="en"/>
              <a:t>Always keep caffeinated.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965" y="1386997"/>
            <a:ext cx="2592367" cy="2360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4267" y="1386900"/>
            <a:ext cx="6199500" cy="3372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4467" y="5247739"/>
            <a:ext cx="6843067" cy="1316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3852" y="4084600"/>
            <a:ext cx="1086600" cy="8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2F4C77-E445-F140-B17E-55B46F03F3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12" r="-1" b="-1"/>
          <a:stretch/>
        </p:blipFill>
        <p:spPr>
          <a:xfrm>
            <a:off x="338328" y="338328"/>
            <a:ext cx="11548872" cy="619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65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2D69A-911E-DF4A-BD4E-D72D8BC22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Top 3 Genres with Highest Ratings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D500465-07FD-4250-9255-EE226AAC6C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425360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7358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C3EE-FC85-1545-AFDA-68036086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&amp; Drink Top Apps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ED997-1A52-6048-B4A5-054E45D4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Door dash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0DB0E7-4EAE-A04C-8412-F6372C7B1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50" t="32148" r="62250" b="39111"/>
          <a:stretch/>
        </p:blipFill>
        <p:spPr>
          <a:xfrm>
            <a:off x="1123955" y="2310630"/>
            <a:ext cx="1889760" cy="1971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19A01F-2858-4D4D-8AA3-B05413F3BB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56" t="34502" r="63119" b="48729"/>
          <a:stretch/>
        </p:blipFill>
        <p:spPr>
          <a:xfrm>
            <a:off x="1268026" y="4654281"/>
            <a:ext cx="1319754" cy="1150070"/>
          </a:xfrm>
          <a:prstGeom prst="rect">
            <a:avLst/>
          </a:prstGeom>
        </p:spPr>
      </p:pic>
      <p:pic>
        <p:nvPicPr>
          <p:cNvPr id="6" name="Google Shape;92;p19">
            <a:extLst>
              <a:ext uri="{FF2B5EF4-FFF2-40B4-BE49-F238E27FC236}">
                <a16:creationId xmlns:a16="http://schemas.microsoft.com/office/drawing/2014/main" id="{E24C6A45-CAEA-9B4C-9E53-934CC7639B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9704" y="2443480"/>
            <a:ext cx="2223660" cy="1971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5;p19">
            <a:extLst>
              <a:ext uri="{FF2B5EF4-FFF2-40B4-BE49-F238E27FC236}">
                <a16:creationId xmlns:a16="http://schemas.microsoft.com/office/drawing/2014/main" id="{D3704F82-25F6-1642-8163-02D77D32CEE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7360" y="4946269"/>
            <a:ext cx="1086600" cy="826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37275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C3EE-FC85-1545-AFDA-68036086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ED997-1A52-6048-B4A5-054E45D4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Chase Mobile USAA AMEX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88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C3EE-FC85-1545-AFDA-68036086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ED997-1A52-6048-B4A5-054E45D4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ASOS, Fuel Rewards Program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2040AC-89E9-3044-A0B9-5CA54A9446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00" t="34369" r="63250" b="42815"/>
          <a:stretch/>
        </p:blipFill>
        <p:spPr>
          <a:xfrm>
            <a:off x="3032760" y="1921354"/>
            <a:ext cx="1676400" cy="1564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4ED3D1-399C-AC41-9730-0377BF06C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34" t="39111" r="62500" b="46963"/>
          <a:stretch/>
        </p:blipFill>
        <p:spPr>
          <a:xfrm>
            <a:off x="3098800" y="3732849"/>
            <a:ext cx="1544320" cy="95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13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1E78E-E295-3B40-BD25-5CE6122A2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590" y="643467"/>
            <a:ext cx="7710819" cy="5571065"/>
          </a:xfrm>
          <a:prstGeom prst="rect">
            <a:avLst/>
          </a:prstGeom>
          <a:ln>
            <a:noFill/>
          </a:ln>
        </p:spPr>
      </p:pic>
      <p:sp>
        <p:nvSpPr>
          <p:cNvPr id="16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4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71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3E68D9A-86E1-4C0E-BBF2-8769D0523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3805"/>
            <a:ext cx="6313655" cy="5696020"/>
          </a:xfrm>
          <a:custGeom>
            <a:avLst/>
            <a:gdLst>
              <a:gd name="connsiteX0" fmla="*/ 0 w 6313655"/>
              <a:gd name="connsiteY0" fmla="*/ 0 h 5696020"/>
              <a:gd name="connsiteX1" fmla="*/ 6313655 w 6313655"/>
              <a:gd name="connsiteY1" fmla="*/ 0 h 5696020"/>
              <a:gd name="connsiteX2" fmla="*/ 3550375 w 6313655"/>
              <a:gd name="connsiteY2" fmla="*/ 5696020 h 5696020"/>
              <a:gd name="connsiteX3" fmla="*/ 0 w 6313655"/>
              <a:gd name="connsiteY3" fmla="*/ 5696020 h 5696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13655" h="5696020">
                <a:moveTo>
                  <a:pt x="0" y="0"/>
                </a:moveTo>
                <a:lnTo>
                  <a:pt x="6313655" y="0"/>
                </a:lnTo>
                <a:lnTo>
                  <a:pt x="3550375" y="5696020"/>
                </a:lnTo>
                <a:lnTo>
                  <a:pt x="0" y="569602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8200" y="926351"/>
            <a:ext cx="3805518" cy="289262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Your Wish List</a:t>
            </a: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6313655" y="926351"/>
            <a:ext cx="5040144" cy="509195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50799" indent="-228600">
              <a:spcAft>
                <a:spcPts val="600"/>
              </a:spcAft>
              <a:buSzPts val="3000"/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50799" indent="-228600">
              <a:spcAft>
                <a:spcPts val="600"/>
              </a:spcAft>
              <a:buSzPts val="3000"/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0" indent="-228600">
              <a:spcAft>
                <a:spcPts val="60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Crossover Apps</a:t>
            </a:r>
          </a:p>
          <a:p>
            <a:pPr marL="393699" indent="-228600">
              <a:spcAft>
                <a:spcPts val="600"/>
              </a:spcAft>
              <a:buSzPts val="3000"/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marL="50799" indent="-228600">
              <a:spcAft>
                <a:spcPts val="600"/>
              </a:spcAft>
              <a:buSzPts val="3000"/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872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DD66F-F300-8647-A1BF-C777E96E8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So, you want maximize your profits with cross over apps?</a:t>
            </a: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32B59-DCE9-5945-9D40-4686728F3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34149" y="932688"/>
            <a:ext cx="5916603" cy="49926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58472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0048E5-C7A3-544E-AE93-F368D39F1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316" y="643467"/>
            <a:ext cx="8103367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6602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F7935-44FC-874F-8170-EA1535E56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21" y="321734"/>
            <a:ext cx="5136412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This is how you do it if you do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C1D6E-CFC6-0F42-BB91-0951B736B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776" y="1664649"/>
            <a:ext cx="5136412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Free Apps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High Product Rating for Longevity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Cross Over Apps</a:t>
            </a:r>
          </a:p>
          <a:p>
            <a:pPr marL="152396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Graphic 6" descr="Chat">
            <a:extLst>
              <a:ext uri="{FF2B5EF4-FFF2-40B4-BE49-F238E27FC236}">
                <a16:creationId xmlns:a16="http://schemas.microsoft.com/office/drawing/2014/main" id="{4321EB81-D0BC-467F-BDBF-D9DDC98BF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467" y="783639"/>
            <a:ext cx="5290720" cy="529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11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608C49-5C41-B742-9D6B-E87D8EB6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And This Is What We Did</a:t>
            </a:r>
          </a:p>
        </p:txBody>
      </p:sp>
      <p:pic>
        <p:nvPicPr>
          <p:cNvPr id="4" name="Content Placeholder 3" descr="A picture containing food&#10;&#10;Description automatically generated">
            <a:extLst>
              <a:ext uri="{FF2B5EF4-FFF2-40B4-BE49-F238E27FC236}">
                <a16:creationId xmlns:a16="http://schemas.microsoft.com/office/drawing/2014/main" id="{83442E10-1A5B-884A-9501-C40045CB07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020" t="9748" r="3355" b="22394"/>
          <a:stretch/>
        </p:blipFill>
        <p:spPr>
          <a:xfrm>
            <a:off x="5194300" y="574675"/>
            <a:ext cx="2020888" cy="1957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ABDB79-E1D7-3044-AB00-6509B9E39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4" t="34227" r="63505" b="41993"/>
          <a:stretch/>
        </p:blipFill>
        <p:spPr>
          <a:xfrm>
            <a:off x="5194300" y="4246563"/>
            <a:ext cx="2068513" cy="204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90793-AF96-1A4F-8FDD-595D1058EB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50" t="32148" r="62250" b="39111"/>
          <a:stretch/>
        </p:blipFill>
        <p:spPr>
          <a:xfrm>
            <a:off x="6846888" y="2614613"/>
            <a:ext cx="1482725" cy="154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DC1301-73C2-B24F-B935-A6F41A7BFC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000" t="34369" r="63250" b="42815"/>
          <a:stretch/>
        </p:blipFill>
        <p:spPr>
          <a:xfrm>
            <a:off x="9472613" y="4246563"/>
            <a:ext cx="2193925" cy="2044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C87C34-7571-CB4D-9F46-F67F3D9521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41" t="34227" r="63428" b="41993"/>
          <a:stretch/>
        </p:blipFill>
        <p:spPr>
          <a:xfrm>
            <a:off x="5194300" y="2614613"/>
            <a:ext cx="1570038" cy="154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7894BA-E845-F14D-9D9E-CF9A068D6F8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196" t="34502" r="63582" b="41993"/>
          <a:stretch/>
        </p:blipFill>
        <p:spPr>
          <a:xfrm>
            <a:off x="7345363" y="4246563"/>
            <a:ext cx="2044700" cy="2044700"/>
          </a:xfrm>
          <a:prstGeom prst="rect">
            <a:avLst/>
          </a:prstGeom>
        </p:spPr>
      </p:pic>
      <p:pic>
        <p:nvPicPr>
          <p:cNvPr id="11" name="Google Shape;112;p21">
            <a:extLst>
              <a:ext uri="{FF2B5EF4-FFF2-40B4-BE49-F238E27FC236}">
                <a16:creationId xmlns:a16="http://schemas.microsoft.com/office/drawing/2014/main" id="{696C8300-D054-8541-A3A6-4E3DB049C4B2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99325" y="574675"/>
            <a:ext cx="1892300" cy="1957388"/>
          </a:xfrm>
          <a:prstGeom prst="rect">
            <a:avLst/>
          </a:prstGeom>
        </p:spPr>
      </p:pic>
      <p:pic>
        <p:nvPicPr>
          <p:cNvPr id="13" name="Google Shape;92;p19">
            <a:extLst>
              <a:ext uri="{FF2B5EF4-FFF2-40B4-BE49-F238E27FC236}">
                <a16:creationId xmlns:a16="http://schemas.microsoft.com/office/drawing/2014/main" id="{1FE7EA74-C256-CB42-8A16-A32B8D7EF06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044113" y="2614613"/>
            <a:ext cx="1622425" cy="1549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3243BC4-A3FC-8947-A627-B99E7929C84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3750" t="34815" r="62833" b="41333"/>
          <a:stretch/>
        </p:blipFill>
        <p:spPr>
          <a:xfrm>
            <a:off x="8412163" y="2614613"/>
            <a:ext cx="1549400" cy="1549400"/>
          </a:xfrm>
          <a:prstGeom prst="rect">
            <a:avLst/>
          </a:prstGeom>
        </p:spPr>
      </p:pic>
      <p:pic>
        <p:nvPicPr>
          <p:cNvPr id="17" name="Google Shape;101;p20">
            <a:extLst>
              <a:ext uri="{FF2B5EF4-FFF2-40B4-BE49-F238E27FC236}">
                <a16:creationId xmlns:a16="http://schemas.microsoft.com/office/drawing/2014/main" id="{DB288407-BF76-2049-AB04-362B74AF9A89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274175" y="574675"/>
            <a:ext cx="2392363" cy="195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68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574</Words>
  <Application>Microsoft Macintosh PowerPoint</Application>
  <PresentationFormat>Widescreen</PresentationFormat>
  <Paragraphs>115</Paragraphs>
  <Slides>38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APP TRADER</vt:lpstr>
      <vt:lpstr>Taking Care of Our Client</vt:lpstr>
      <vt:lpstr>PowerPoint Presentation</vt:lpstr>
      <vt:lpstr>PowerPoint Presentation</vt:lpstr>
      <vt:lpstr>Your Wish List</vt:lpstr>
      <vt:lpstr>So, you want maximize your profits with cross over apps?     </vt:lpstr>
      <vt:lpstr>PowerPoint Presentation</vt:lpstr>
      <vt:lpstr>This is how you do it if you do it</vt:lpstr>
      <vt:lpstr>And This Is What We Did</vt:lpstr>
      <vt:lpstr>PowerPoint Presentation</vt:lpstr>
      <vt:lpstr> Free Apps – But Why?</vt:lpstr>
      <vt:lpstr>Higher Ratings Create Longevity - But Why?</vt:lpstr>
      <vt:lpstr>Crossover Titles</vt:lpstr>
      <vt:lpstr>Crossover Titles – But Why? </vt:lpstr>
      <vt:lpstr>Crossover Net Profit Over 2 Years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Of The Apps We Picked:</vt:lpstr>
      <vt:lpstr> THE BIBLE</vt:lpstr>
      <vt:lpstr> COOKING FEVER</vt:lpstr>
      <vt:lpstr>DOMINOS PIZZA</vt:lpstr>
      <vt:lpstr>MICROSOFT EXCEL</vt:lpstr>
      <vt:lpstr>WISH</vt:lpstr>
      <vt:lpstr>INSTAGRAM</vt:lpstr>
      <vt:lpstr> Trivia Crack</vt:lpstr>
      <vt:lpstr>Fallout Shelter</vt:lpstr>
      <vt:lpstr>Zombie Catchers</vt:lpstr>
      <vt:lpstr>Starbucks</vt:lpstr>
      <vt:lpstr>PowerPoint Presentation</vt:lpstr>
      <vt:lpstr>Top 3 Genres with Highest Ratings</vt:lpstr>
      <vt:lpstr>Food &amp; Drink Top Apps </vt:lpstr>
      <vt:lpstr>Finance </vt:lpstr>
      <vt:lpstr>Shopping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TRADER</dc:title>
  <dc:creator>Nasarin Artoul</dc:creator>
  <cp:lastModifiedBy>Nasarin Artoul</cp:lastModifiedBy>
  <cp:revision>3</cp:revision>
  <dcterms:created xsi:type="dcterms:W3CDTF">2020-04-15T01:29:10Z</dcterms:created>
  <dcterms:modified xsi:type="dcterms:W3CDTF">2020-04-15T01:36:31Z</dcterms:modified>
</cp:coreProperties>
</file>